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39"/>
  </p:notesMasterIdLst>
  <p:sldIdLst>
    <p:sldId id="256" r:id="rId3"/>
    <p:sldId id="1061" r:id="rId4"/>
    <p:sldId id="1059" r:id="rId5"/>
    <p:sldId id="977" r:id="rId6"/>
    <p:sldId id="947" r:id="rId7"/>
    <p:sldId id="1068" r:id="rId8"/>
    <p:sldId id="988" r:id="rId9"/>
    <p:sldId id="1067" r:id="rId10"/>
    <p:sldId id="1054" r:id="rId11"/>
    <p:sldId id="1055" r:id="rId12"/>
    <p:sldId id="1056" r:id="rId13"/>
    <p:sldId id="1057" r:id="rId14"/>
    <p:sldId id="939" r:id="rId15"/>
    <p:sldId id="986" r:id="rId16"/>
    <p:sldId id="987" r:id="rId17"/>
    <p:sldId id="1069" r:id="rId18"/>
    <p:sldId id="989" r:id="rId19"/>
    <p:sldId id="990" r:id="rId20"/>
    <p:sldId id="1060" r:id="rId21"/>
    <p:sldId id="992" r:id="rId22"/>
    <p:sldId id="993" r:id="rId23"/>
    <p:sldId id="994" r:id="rId24"/>
    <p:sldId id="995" r:id="rId25"/>
    <p:sldId id="996" r:id="rId26"/>
    <p:sldId id="1063" r:id="rId27"/>
    <p:sldId id="1065" r:id="rId28"/>
    <p:sldId id="1070" r:id="rId29"/>
    <p:sldId id="1066" r:id="rId30"/>
    <p:sldId id="1064" r:id="rId31"/>
    <p:sldId id="379" r:id="rId32"/>
    <p:sldId id="380" r:id="rId33"/>
    <p:sldId id="1072" r:id="rId34"/>
    <p:sldId id="1071" r:id="rId35"/>
    <p:sldId id="1073" r:id="rId36"/>
    <p:sldId id="1062" r:id="rId37"/>
    <p:sldId id="974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Traders/</a:t>
          </a:r>
          <a:r>
            <a:rPr lang="en-US" dirty="0">
              <a:solidFill>
                <a:srgbClr val="FF0000"/>
              </a:solidFill>
            </a:rPr>
            <a:t>Hunters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Miners/</a:t>
          </a:r>
          <a:r>
            <a:rPr lang="en-US" dirty="0">
              <a:solidFill>
                <a:srgbClr val="FF0000"/>
              </a:solidFill>
            </a:rPr>
            <a:t>Herders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  <a:r>
            <a:rPr lang="en-US" altLang="zh-CN" dirty="0"/>
            <a:t>/</a:t>
          </a:r>
          <a:r>
            <a:rPr lang="en-US" altLang="zh-CN" dirty="0">
              <a:solidFill>
                <a:srgbClr val="FF0000"/>
              </a:solidFill>
            </a:rPr>
            <a:t>DNA Editors</a:t>
          </a:r>
          <a:endParaRPr lang="en-US" dirty="0">
            <a:solidFill>
              <a:srgbClr val="FF0000"/>
            </a:solidFill>
          </a:endParaRP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1742232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Normal Science</a:t>
          </a:r>
        </a:p>
      </dsp:txBody>
      <dsp:txXfrm>
        <a:off x="1742232" y="13702"/>
        <a:ext cx="478607" cy="478607"/>
      </dsp:txXfrm>
    </dsp:sp>
    <dsp:sp modelId="{C3A2FB52-DAE4-1342-973F-1F1A9B44189F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21295791"/>
            <a:gd name="adj4" fmla="val 19764005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2032028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Drift</a:t>
          </a:r>
        </a:p>
      </dsp:txBody>
      <dsp:txXfrm>
        <a:off x="2032028" y="905604"/>
        <a:ext cx="478607" cy="478607"/>
      </dsp:txXfrm>
    </dsp:sp>
    <dsp:sp modelId="{43E86D08-C1F7-E644-8F62-6252305C9975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4017341"/>
            <a:gd name="adj4" fmla="val 2251007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1273331" y="1456829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Crisis</a:t>
          </a:r>
        </a:p>
      </dsp:txBody>
      <dsp:txXfrm>
        <a:off x="1273331" y="1456829"/>
        <a:ext cx="478607" cy="478607"/>
      </dsp:txXfrm>
    </dsp:sp>
    <dsp:sp modelId="{31E129FE-E5D5-FB46-BD01-1F01A59E0FE8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8213706"/>
            <a:gd name="adj4" fmla="val 644737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514635" y="905604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Model Revolution</a:t>
          </a:r>
        </a:p>
      </dsp:txBody>
      <dsp:txXfrm>
        <a:off x="514635" y="905604"/>
        <a:ext cx="478607" cy="478607"/>
      </dsp:txXfrm>
    </dsp:sp>
    <dsp:sp modelId="{5B9DFB95-D16C-764A-A5DB-81AC099630B9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2300708"/>
            <a:gd name="adj4" fmla="val 10768921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804431" y="13702"/>
          <a:ext cx="478607" cy="47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Change</a:t>
          </a:r>
        </a:p>
      </dsp:txBody>
      <dsp:txXfrm>
        <a:off x="804431" y="13702"/>
        <a:ext cx="478607" cy="478607"/>
      </dsp:txXfrm>
    </dsp:sp>
    <dsp:sp modelId="{7605BA16-B350-D749-B40A-7CCE0102499D}">
      <dsp:nvSpPr>
        <dsp:cNvPr id="0" name=""/>
        <dsp:cNvSpPr/>
      </dsp:nvSpPr>
      <dsp:spPr>
        <a:xfrm>
          <a:off x="613788" y="-454"/>
          <a:ext cx="1797693" cy="1797693"/>
        </a:xfrm>
        <a:prstGeom prst="circularArrow">
          <a:avLst>
            <a:gd name="adj1" fmla="val 5192"/>
            <a:gd name="adj2" fmla="val 335287"/>
            <a:gd name="adj3" fmla="val 16868321"/>
            <a:gd name="adj4" fmla="val 15196392"/>
            <a:gd name="adj5" fmla="val 6057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Traders/</a:t>
          </a:r>
          <a:r>
            <a:rPr lang="en-US" sz="900" kern="1200" dirty="0">
              <a:solidFill>
                <a:srgbClr val="FF0000"/>
              </a:solidFill>
            </a:rPr>
            <a:t>Hunters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Miners/</a:t>
          </a:r>
          <a:r>
            <a:rPr lang="en-US" sz="900" kern="1200" dirty="0">
              <a:solidFill>
                <a:srgbClr val="FF0000"/>
              </a:solidFill>
            </a:rPr>
            <a:t>Herders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  <a:r>
            <a:rPr lang="en-US" altLang="zh-CN" sz="900" kern="1200" dirty="0"/>
            <a:t>/</a:t>
          </a:r>
          <a:r>
            <a:rPr lang="en-US" altLang="zh-CN" sz="900" kern="1200" dirty="0">
              <a:solidFill>
                <a:srgbClr val="FF0000"/>
              </a:solidFill>
            </a:rPr>
            <a:t>DNA Editors</a:t>
          </a:r>
          <a:endParaRPr lang="en-US" sz="900" kern="1200" dirty="0">
            <a:solidFill>
              <a:srgbClr val="FF0000"/>
            </a:solidFill>
          </a:endParaRP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0581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75816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7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9787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42656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4629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877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35292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76365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46115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77437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45900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63647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070154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4078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3452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05150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92696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0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508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32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63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84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228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2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29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0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0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307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3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910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6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9/28/20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5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ted.com/talks/garrett_lisi_an_8_dimensional_model_of_the_universe?language=en#t-18804" TargetMode="External"/><Relationship Id="rId7" Type="http://schemas.openxmlformats.org/officeDocument/2006/relationships/hyperlink" Target="https://youtu.be/wfALJzn1hE8?t=8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youtu.be/wfALJzn1hE8?t=24" TargetMode="External"/><Relationship Id="rId10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hyperlink" Target="http://aurellem.org/society-of-mind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.png"/><Relationship Id="rId3" Type="http://schemas.openxmlformats.org/officeDocument/2006/relationships/hyperlink" Target="https://youtu.be/zofMPB52Y3M?t=51" TargetMode="External"/><Relationship Id="rId7" Type="http://schemas.openxmlformats.org/officeDocument/2006/relationships/hyperlink" Target="https://en.wikipedia.org/wiki/Frank_Wilczek" TargetMode="External"/><Relationship Id="rId12" Type="http://schemas.openxmlformats.org/officeDocument/2006/relationships/hyperlink" Target="https://youtu.be/zofMPB52Y3M?t=38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hyperlink" Target="https://en.wikipedia.org/wiki/Strong_interaction" TargetMode="External"/><Relationship Id="rId5" Type="http://schemas.openxmlformats.org/officeDocument/2006/relationships/hyperlink" Target="https://youtu.be/zofMPB52Y3M?t=77" TargetMode="External"/><Relationship Id="rId10" Type="http://schemas.openxmlformats.org/officeDocument/2006/relationships/hyperlink" Target="https://en.wikipedia.org/wiki/Asymptotic_freedom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en.wikipedia.org/wiki/Nobel_Prize_in_Physic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Ay-03hIfck?t=21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ejivHRI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composition-and-structure-of-cybernetics_fig4_300131568" TargetMode="External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s://www.google.com/url?sa=i&amp;url=https%3A%2F%2Fmitpress.mit.edu%2Fbooks%2Fnorbert-wiener-life-cybernetics&amp;psig=AOvVaw1W6e5KEkSRHLiaZyArevWg&amp;ust=1601323705224000&amp;source=images&amp;cd=vfe&amp;ved=0CAIQjRxqFwoTCNCf4eyRiuwCFQAAAAAdAAAAABAD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www.narberthpa.com/Bale/lsbale_dop/gbcatsbs.pdf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s://twitter.com/gregorybateson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hyperlink" Target="https://youtu.be/YVvUPQUjSNE" TargetMode="External"/><Relationship Id="rId18" Type="http://schemas.openxmlformats.org/officeDocument/2006/relationships/image" Target="../media/image51.png"/><Relationship Id="rId3" Type="http://schemas.openxmlformats.org/officeDocument/2006/relationships/hyperlink" Target="https://www.dna.caltech.edu/courses/cs191/paperscs191/turing.pdf" TargetMode="External"/><Relationship Id="rId7" Type="http://schemas.openxmlformats.org/officeDocument/2006/relationships/hyperlink" Target="https://www.cs.virginia.edu/~robins/Turing_Paper_1936.pdf" TargetMode="External"/><Relationship Id="rId12" Type="http://schemas.openxmlformats.org/officeDocument/2006/relationships/image" Target="../media/image48.jpeg"/><Relationship Id="rId17" Type="http://schemas.openxmlformats.org/officeDocument/2006/relationships/hyperlink" Target="https://youtu.be/Ya6R212zfG8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tube.org/lecture/video/alan-turing-and-decision-problem" TargetMode="External"/><Relationship Id="rId11" Type="http://schemas.openxmlformats.org/officeDocument/2006/relationships/hyperlink" Target="https://id.wikipedia.org/wiki/The_Imitation_Game" TargetMode="External"/><Relationship Id="rId5" Type="http://schemas.openxmlformats.org/officeDocument/2006/relationships/hyperlink" Target="http://sitn.hms.harvard.edu/flash/2012/morphogenesis/" TargetMode="External"/><Relationship Id="rId15" Type="http://schemas.openxmlformats.org/officeDocument/2006/relationships/hyperlink" Target="https://www.youtube.com/watch?v=wr9PdRC22wY" TargetMode="External"/><Relationship Id="rId10" Type="http://schemas.openxmlformats.org/officeDocument/2006/relationships/image" Target="../media/image47.png"/><Relationship Id="rId19" Type="http://schemas.openxmlformats.org/officeDocument/2006/relationships/hyperlink" Target="https://www.youtube.com/watch?v=macM_MtS_w4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www.csee.umbc.edu/courses/471/papers/turing.pdf" TargetMode="External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" TargetMode="External"/><Relationship Id="rId7" Type="http://schemas.openxmlformats.org/officeDocument/2006/relationships/hyperlink" Target="https://en.wikipedia.org/wiki/Busy_beav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youtu.be/k9QYtbjzjAw?t=92" TargetMode="External"/><Relationship Id="rId7" Type="http://schemas.openxmlformats.org/officeDocument/2006/relationships/hyperlink" Target="http://www.englandlab.com/uploads/7/8/0/3/7803054/2013jcpsrep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www.quantamagazine.org/a-new-thermodynamics-theory-of-the-origin-of-life-20140122/" TargetMode="Externa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1x9lgX8Ga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eedback" TargetMode="External"/><Relationship Id="rId2" Type="http://schemas.openxmlformats.org/officeDocument/2006/relationships/hyperlink" Target="https://en.wikipedia.org/wiki/Homeosta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mplex_syste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arxiv.org/pdf/0903.0340.pdf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jpeg"/><Relationship Id="rId5" Type="http://schemas.openxmlformats.org/officeDocument/2006/relationships/hyperlink" Target="https://en.wikipedia.org/wiki/Rosetta_Stone" TargetMode="Externa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youtu.be/M_jchYsTZvM?t=218" TargetMode="External"/><Relationship Id="rId5" Type="http://schemas.openxmlformats.org/officeDocument/2006/relationships/image" Target="../media/image75.png"/><Relationship Id="rId4" Type="http://schemas.openxmlformats.org/officeDocument/2006/relationships/hyperlink" Target="https://youtu.be/HasvumXl_v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https://dzone.com/articles/learn-how-to-setup-a-cicd-pipeline-from-scratch" TargetMode="External"/><Relationship Id="rId3" Type="http://schemas.openxmlformats.org/officeDocument/2006/relationships/hyperlink" Target="https://en.wikipedia.org/wiki/Science_in_Action_(book)" TargetMode="External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microsoft.com/office/2007/relationships/diagramDrawing" Target="../diagrams/drawing1.xml"/><Relationship Id="rId5" Type="http://schemas.openxmlformats.org/officeDocument/2006/relationships/hyperlink" Target="https://en.wikipedia.org/wiki/Bruno_Latour" TargetMode="External"/><Relationship Id="rId15" Type="http://schemas.openxmlformats.org/officeDocument/2006/relationships/hyperlink" Target="https://www.amazon.com/Clockspeed-Winning-Industry-Temporary-Advantage-ebook/dp/B00692LQA6" TargetMode="External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ockspeed-Winning-Industry-Temporary-Advantage-ebook/dp/B00692LQA6" TargetMode="External"/><Relationship Id="rId7" Type="http://schemas.openxmlformats.org/officeDocument/2006/relationships/hyperlink" Target="https://www.researchgate.net/publication/40533831_Electrokinetic_Transport_of_DNA_in_Nanosli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researchgate.net/figure/1-The-double-helix-structure-of-DNA-It-is-constructed-of-four-different-building_fig1_40533831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OfRN0KihOU?t=3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s://www.google.com/url?sa=i&amp;url=https%3A%2F%2Fwww.youtube.com%2Fwatch%3Fv%3DJu2W3ESBpww&amp;psig=AOvVaw0IKeKgr2QGInGF5GWU6r5X&amp;ust=1601370074701000&amp;source=images&amp;cd=vfe&amp;ved=0CAIQjRxqFwoTCNi46cq-i-wCFQAAAAAdAAAAABA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www.google.com/url?sa=i&amp;url=https%3A%2F%2Fwww.sciencenews.org%2Farticle%2Fcrispr-spinoff-gene-editor-causes-unintended-typos-dna&amp;psig=AOvVaw2E3Lr6ci2OwNSWzatC7dqp&amp;ust=1601369995449000&amp;source=images&amp;cd=vfe&amp;ved=0CAIQjRxqFwoTCLiw96e-i-wCFQAAAAAdAAAAABAD" TargetMode="External"/><Relationship Id="rId5" Type="http://schemas.openxmlformats.org/officeDocument/2006/relationships/diagramColors" Target="../diagrams/colors2.xml"/><Relationship Id="rId15" Type="http://schemas.openxmlformats.org/officeDocument/2006/relationships/image" Target="../media/image15.png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google.com/url?sa=i&amp;url=https%3A%2F%2Fwww.alamy.com%2Findia-rajasthan-sheep-herders-image3804073.html&amp;psig=AOvVaw02QjwUbyDgKjx97SC4bpQw&amp;ust=1601369909285000&amp;source=images&amp;cd=vfe&amp;ved=0CAIQjRxqFwoTCNC2_Ii-i-wCFQAAAAAdAAAAABAD" TargetMode="External"/><Relationship Id="rId1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28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Complex Systems: </a:t>
            </a:r>
            <a:br>
              <a:rPr lang="en-US" sz="2400" dirty="0"/>
            </a:br>
            <a:r>
              <a:rPr lang="en-US" sz="2400" dirty="0"/>
              <a:t>from biology to math, physic, and society</a:t>
            </a:r>
            <a:br>
              <a:rPr lang="en-US" sz="2400" dirty="0"/>
            </a:br>
            <a:r>
              <a:rPr lang="en-US" sz="2400" dirty="0"/>
              <a:t>Week </a:t>
            </a:r>
            <a:r>
              <a:rPr lang="en-US" altLang="zh-CN" sz="2400" dirty="0"/>
              <a:t>3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26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0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697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From Biology to Society of Mind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4E9766E-64A7-FC48-AC63-93013455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2" y="1154872"/>
            <a:ext cx="4725651" cy="3184785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9516AE6D-A3F9-4F45-9262-1DBF8F8F0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807" y="3162152"/>
            <a:ext cx="2666382" cy="1652951"/>
          </a:xfrm>
          <a:prstGeom prst="rect">
            <a:avLst/>
          </a:prstGeom>
        </p:spPr>
      </p:pic>
      <p:pic>
        <p:nvPicPr>
          <p:cNvPr id="17" name="Picture 16">
            <a:hlinkClick r:id="rId7"/>
            <a:extLst>
              <a:ext uri="{FF2B5EF4-FFF2-40B4-BE49-F238E27FC236}">
                <a16:creationId xmlns:a16="http://schemas.microsoft.com/office/drawing/2014/main" id="{8FDA1020-6374-9C41-A1FC-4588CC9A56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4" y="2285999"/>
            <a:ext cx="2283741" cy="1415743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93F6E9F-E8CC-0A45-88FA-A4C039F7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918" y="1154872"/>
            <a:ext cx="2772679" cy="3660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159B3-4D6E-8E41-B214-01D95C7B7618}"/>
              </a:ext>
            </a:extLst>
          </p:cNvPr>
          <p:cNvSpPr txBox="1"/>
          <p:nvPr/>
        </p:nvSpPr>
        <p:spPr>
          <a:xfrm>
            <a:off x="5963321" y="4821445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Online book: </a:t>
            </a:r>
            <a:r>
              <a:rPr lang="en-US" sz="1100" dirty="0">
                <a:hlinkClick r:id="rId9"/>
              </a:rPr>
              <a:t>http://</a:t>
            </a:r>
            <a:r>
              <a:rPr lang="en-US" sz="1100" dirty="0" err="1">
                <a:hlinkClick r:id="rId9"/>
              </a:rPr>
              <a:t>aurellem.org</a:t>
            </a:r>
            <a:r>
              <a:rPr lang="en-US" sz="1100" dirty="0">
                <a:hlinkClick r:id="rId9"/>
              </a:rPr>
              <a:t>/society-of-mind/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Pursuit of a Unified Representation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8B69287-CC45-514F-9F29-95BE70199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383" y="1106157"/>
            <a:ext cx="6239233" cy="393644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E35FEC0D-4207-CE4B-91AE-F931C562F3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37" y="1106157"/>
            <a:ext cx="3394651" cy="2141746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72FCD673-FA3A-B347-BF37-F8A99DFBA7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1106157"/>
            <a:ext cx="918615" cy="867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1F378-4D6A-AD4C-9C60-678078EB115E}"/>
              </a:ext>
            </a:extLst>
          </p:cNvPr>
          <p:cNvSpPr txBox="1"/>
          <p:nvPr/>
        </p:nvSpPr>
        <p:spPr>
          <a:xfrm>
            <a:off x="160352" y="2062336"/>
            <a:ext cx="1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Prof. </a:t>
            </a:r>
            <a:r>
              <a:rPr lang="en-US" sz="600" dirty="0">
                <a:hlinkClick r:id="rId7"/>
              </a:rPr>
              <a:t>Frank </a:t>
            </a:r>
            <a:r>
              <a:rPr lang="en-US" sz="600" dirty="0" err="1">
                <a:hlinkClick r:id="rId7"/>
              </a:rPr>
              <a:t>Wilczek</a:t>
            </a:r>
            <a:r>
              <a:rPr lang="en-US" sz="600" dirty="0"/>
              <a:t> of MIT, the </a:t>
            </a:r>
            <a:r>
              <a:rPr lang="en-US" sz="600" dirty="0">
                <a:hlinkClick r:id="rId9" tooltip="Nobel Prize in Physics"/>
              </a:rPr>
              <a:t>Nobel Prize in Physics</a:t>
            </a:r>
            <a:r>
              <a:rPr lang="en-US" sz="600" dirty="0"/>
              <a:t> in 2004 "for the discovery of </a:t>
            </a:r>
            <a:r>
              <a:rPr lang="en-US" sz="600" dirty="0">
                <a:hlinkClick r:id="rId10" tooltip="Asymptotic freedom"/>
              </a:rPr>
              <a:t>asymptotic freedom</a:t>
            </a:r>
            <a:r>
              <a:rPr lang="en-US" sz="600" dirty="0"/>
              <a:t> in the theory of the </a:t>
            </a:r>
            <a:r>
              <a:rPr lang="en-US" sz="600" dirty="0">
                <a:hlinkClick r:id="rId11" tooltip="Strong interaction"/>
              </a:rPr>
              <a:t>strong interaction</a:t>
            </a:r>
            <a:r>
              <a:rPr lang="en-US" sz="600" dirty="0"/>
              <a:t>."</a:t>
            </a:r>
            <a:endParaRPr lang="en-TW" sz="600" dirty="0"/>
          </a:p>
        </p:txBody>
      </p:sp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A5338BB6-E7C8-1C4D-92E5-7F22603955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84" y="3169166"/>
            <a:ext cx="2570209" cy="16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2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8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Biology and Physiology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5EF1FB3-5D27-A046-8972-147F660D2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68" y="1163317"/>
            <a:ext cx="5851263" cy="3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4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Industrial and World 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613647-1A75-E04F-A8C0-3C9B3996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3" y="2068461"/>
            <a:ext cx="3607888" cy="248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E6B60-48BB-C042-A0C2-EF16C77161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2807" y="1616170"/>
            <a:ext cx="4463511" cy="3172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FB2361-5F4F-2C45-85FC-0F662AAC16A7}"/>
              </a:ext>
            </a:extLst>
          </p:cNvPr>
          <p:cNvSpPr txBox="1"/>
          <p:nvPr/>
        </p:nvSpPr>
        <p:spPr>
          <a:xfrm>
            <a:off x="621792" y="1133856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The World is made of three kinds of things:</a:t>
            </a:r>
          </a:p>
          <a:p>
            <a:r>
              <a:rPr lang="en-TW" dirty="0"/>
              <a:t>Stock, Flow, and State variables parameterized in time</a:t>
            </a:r>
          </a:p>
        </p:txBody>
      </p:sp>
    </p:spTree>
    <p:extLst>
      <p:ext uri="{BB962C8B-B14F-4D97-AF65-F5344CB8AC3E}">
        <p14:creationId xmlns:p14="http://schemas.microsoft.com/office/powerpoint/2010/main" val="376779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Scales: In Physical and Social Systems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A93A6-1FF7-584C-B713-561098D7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190" y="1017723"/>
            <a:ext cx="2414921" cy="3665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65E520-30E5-1649-AE47-BCB696CF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381" y="1032798"/>
            <a:ext cx="2423488" cy="3665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4D9F6-CFAF-384C-A40A-213367320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20" y="1017724"/>
            <a:ext cx="2448701" cy="3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11698" y="172651"/>
            <a:ext cx="8520600" cy="5727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Please just </a:t>
            </a:r>
            <a:r>
              <a:rPr lang="en-US" sz="1400" dirty="0">
                <a:solidFill>
                  <a:srgbClr val="FF0000"/>
                </a:solidFill>
              </a:rPr>
              <a:t>WATCH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while asking yourself the following question: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Why matter rarely stay in liquid form, compared to solids and gases?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A National Geographic Film of life form animated in 6 minutes.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68702C3-5674-B140-967F-9EA82C608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196" y="1044507"/>
            <a:ext cx="7329607" cy="35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Cybernetics: Communication and Control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composition and structure of cybernetics | Download Scientific Diagram">
            <a:hlinkClick r:id="rId3"/>
            <a:extLst>
              <a:ext uri="{FF2B5EF4-FFF2-40B4-BE49-F238E27FC236}">
                <a16:creationId xmlns:a16="http://schemas.microsoft.com/office/drawing/2014/main" id="{5CEB654A-C528-9449-A4EF-FD2B90FBB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093" y="1108129"/>
            <a:ext cx="4263813" cy="344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bert Wiener—A Life in Cybernetics | The MIT Press">
            <a:hlinkClick r:id="rId5"/>
            <a:extLst>
              <a:ext uri="{FF2B5EF4-FFF2-40B4-BE49-F238E27FC236}">
                <a16:creationId xmlns:a16="http://schemas.microsoft.com/office/drawing/2014/main" id="{7996E328-03D9-3246-992E-27458CFD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6487" y="1568557"/>
            <a:ext cx="179780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AFBAB7-C504-5F4E-A0CC-F03E9F34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68557"/>
            <a:ext cx="1718733" cy="26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93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Cybernetics and the Social Behavioral Science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488C54D-46D8-4845-9A2A-A88B4473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771" y="1650570"/>
            <a:ext cx="4777613" cy="2138188"/>
          </a:xfrm>
          <a:prstGeom prst="rect">
            <a:avLst/>
          </a:prstGeom>
        </p:spPr>
      </p:pic>
      <p:pic>
        <p:nvPicPr>
          <p:cNvPr id="2050" name="Picture 2" descr="Gregory Bateson (@GregoryBateson) | Twitter">
            <a:hlinkClick r:id="rId5"/>
            <a:extLst>
              <a:ext uri="{FF2B5EF4-FFF2-40B4-BE49-F238E27FC236}">
                <a16:creationId xmlns:a16="http://schemas.microsoft.com/office/drawing/2014/main" id="{26A2B17E-6D6D-0B45-9BFC-0CEC3D24C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50" y="1349929"/>
            <a:ext cx="1292532" cy="1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8C88F-B60F-3E41-81A4-DEC33D9AC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3" y="2803712"/>
            <a:ext cx="1294109" cy="1970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17394-12EB-FF4E-88C2-86CAC9B97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451" y="1349929"/>
            <a:ext cx="2187079" cy="33295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FAF46-B96A-BF47-A6BD-7E82F947C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417" y="3285568"/>
            <a:ext cx="1205145" cy="1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2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Alan Turing’s Papers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E389DC1-1371-9241-BB62-2FEE7EF8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15" y="1062345"/>
            <a:ext cx="2420409" cy="1944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7C81-A684-354F-9540-504D4D9D49B6}"/>
              </a:ext>
            </a:extLst>
          </p:cNvPr>
          <p:cNvSpPr txBox="1"/>
          <p:nvPr/>
        </p:nvSpPr>
        <p:spPr>
          <a:xfrm>
            <a:off x="3489653" y="2996531"/>
            <a:ext cx="2355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5"/>
              </a:rPr>
              <a:t>http://</a:t>
            </a:r>
            <a:r>
              <a:rPr lang="en-US" sz="700" dirty="0" err="1">
                <a:hlinkClick r:id="rId5"/>
              </a:rPr>
              <a:t>sitn.hms.harvard.edu</a:t>
            </a:r>
            <a:r>
              <a:rPr lang="en-US" sz="700" dirty="0">
                <a:hlinkClick r:id="rId5"/>
              </a:rPr>
              <a:t>/flash/2012/morphogenesis/</a:t>
            </a:r>
            <a:endParaRPr lang="en-TW" sz="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0CDB9-1F0D-0F48-A7CC-75B578E51481}"/>
              </a:ext>
            </a:extLst>
          </p:cNvPr>
          <p:cNvSpPr txBox="1"/>
          <p:nvPr/>
        </p:nvSpPr>
        <p:spPr>
          <a:xfrm>
            <a:off x="377326" y="3484281"/>
            <a:ext cx="30796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6"/>
              </a:rPr>
              <a:t>https://</a:t>
            </a:r>
            <a:r>
              <a:rPr lang="en-US" sz="700" dirty="0" err="1">
                <a:hlinkClick r:id="rId6"/>
              </a:rPr>
              <a:t>www.mathtube.org</a:t>
            </a:r>
            <a:r>
              <a:rPr lang="en-US" sz="700" dirty="0">
                <a:hlinkClick r:id="rId6"/>
              </a:rPr>
              <a:t>/lecture/video/</a:t>
            </a:r>
            <a:r>
              <a:rPr lang="en-US" sz="700" dirty="0" err="1">
                <a:hlinkClick r:id="rId6"/>
              </a:rPr>
              <a:t>alan</a:t>
            </a:r>
            <a:r>
              <a:rPr lang="en-US" sz="700" dirty="0">
                <a:hlinkClick r:id="rId6"/>
              </a:rPr>
              <a:t>-</a:t>
            </a:r>
            <a:r>
              <a:rPr lang="en-US" sz="700" dirty="0" err="1">
                <a:hlinkClick r:id="rId6"/>
              </a:rPr>
              <a:t>turing</a:t>
            </a:r>
            <a:r>
              <a:rPr lang="en-US" sz="700" dirty="0">
                <a:hlinkClick r:id="rId6"/>
              </a:rPr>
              <a:t>-and-decision-problem</a:t>
            </a:r>
            <a:endParaRPr lang="en-TW" sz="700" dirty="0"/>
          </a:p>
        </p:txBody>
      </p:sp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1A3F4CB8-5D21-134A-BD28-5559F3882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458" y="1162373"/>
            <a:ext cx="2845427" cy="2277288"/>
          </a:xfrm>
          <a:prstGeom prst="rect">
            <a:avLst/>
          </a:prstGeom>
        </p:spPr>
      </p:pic>
      <p:pic>
        <p:nvPicPr>
          <p:cNvPr id="2" name="Picture 1">
            <a:hlinkClick r:id="rId9"/>
            <a:extLst>
              <a:ext uri="{FF2B5EF4-FFF2-40B4-BE49-F238E27FC236}">
                <a16:creationId xmlns:a16="http://schemas.microsoft.com/office/drawing/2014/main" id="{8D7A042A-E845-8847-93D9-E889A0D268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424" y="1162373"/>
            <a:ext cx="3122939" cy="1812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831A52-1888-DB45-9E9E-800843BA3710}"/>
              </a:ext>
            </a:extLst>
          </p:cNvPr>
          <p:cNvSpPr txBox="1"/>
          <p:nvPr/>
        </p:nvSpPr>
        <p:spPr>
          <a:xfrm>
            <a:off x="6261327" y="3005576"/>
            <a:ext cx="24994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hlinkClick r:id="rId9"/>
              </a:rPr>
              <a:t>https://</a:t>
            </a:r>
            <a:r>
              <a:rPr lang="en-US" sz="700" dirty="0" err="1">
                <a:hlinkClick r:id="rId9"/>
              </a:rPr>
              <a:t>www.csee.umbc.edu</a:t>
            </a:r>
            <a:r>
              <a:rPr lang="en-US" sz="700" dirty="0">
                <a:hlinkClick r:id="rId9"/>
              </a:rPr>
              <a:t>/courses/471/papers/</a:t>
            </a:r>
            <a:r>
              <a:rPr lang="en-US" sz="700" dirty="0" err="1">
                <a:hlinkClick r:id="rId9"/>
              </a:rPr>
              <a:t>turing.pdf</a:t>
            </a:r>
            <a:endParaRPr lang="en-TW" sz="700" dirty="0"/>
          </a:p>
        </p:txBody>
      </p:sp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D8F15178-4C5F-8143-A5F6-98AE84CEE1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4404" y="3344983"/>
            <a:ext cx="1108978" cy="1645722"/>
          </a:xfrm>
          <a:prstGeom prst="rect">
            <a:avLst/>
          </a:prstGeom>
        </p:spPr>
      </p:pic>
      <p:pic>
        <p:nvPicPr>
          <p:cNvPr id="5" name="Picture 4">
            <a:hlinkClick r:id="rId13"/>
            <a:extLst>
              <a:ext uri="{FF2B5EF4-FFF2-40B4-BE49-F238E27FC236}">
                <a16:creationId xmlns:a16="http://schemas.microsoft.com/office/drawing/2014/main" id="{00555AA2-FE0A-7044-A099-EEF6E0219E4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31" y="3512629"/>
            <a:ext cx="2127176" cy="1379286"/>
          </a:xfrm>
          <a:prstGeom prst="rect">
            <a:avLst/>
          </a:prstGeom>
        </p:spPr>
      </p:pic>
      <p:pic>
        <p:nvPicPr>
          <p:cNvPr id="6" name="Picture 5">
            <a:hlinkClick r:id="rId15"/>
            <a:extLst>
              <a:ext uri="{FF2B5EF4-FFF2-40B4-BE49-F238E27FC236}">
                <a16:creationId xmlns:a16="http://schemas.microsoft.com/office/drawing/2014/main" id="{D99B2725-72EE-F446-8F55-972DED40F8A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389" y="3880265"/>
            <a:ext cx="993216" cy="644013"/>
          </a:xfrm>
          <a:prstGeom prst="rect">
            <a:avLst/>
          </a:prstGeom>
        </p:spPr>
      </p:pic>
      <p:pic>
        <p:nvPicPr>
          <p:cNvPr id="12" name="Picture 11">
            <a:hlinkClick r:id="rId17"/>
            <a:extLst>
              <a:ext uri="{FF2B5EF4-FFF2-40B4-BE49-F238E27FC236}">
                <a16:creationId xmlns:a16="http://schemas.microsoft.com/office/drawing/2014/main" id="{549586DC-0DCC-7245-814C-9A885A8A39E4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07023" y="3880265"/>
            <a:ext cx="993216" cy="644013"/>
          </a:xfrm>
          <a:prstGeom prst="rect">
            <a:avLst/>
          </a:prstGeom>
        </p:spPr>
      </p:pic>
      <p:pic>
        <p:nvPicPr>
          <p:cNvPr id="13" name="Picture 12">
            <a:hlinkClick r:id="rId19"/>
            <a:extLst>
              <a:ext uri="{FF2B5EF4-FFF2-40B4-BE49-F238E27FC236}">
                <a16:creationId xmlns:a16="http://schemas.microsoft.com/office/drawing/2014/main" id="{6DB48BFA-DA4C-E748-9445-07AC06D62DE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947" y="3728956"/>
            <a:ext cx="1982446" cy="128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Hierarchy of Complexity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948C2C14-6F8D-DE48-9DAC-6466F936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4174" y="1191013"/>
            <a:ext cx="4335652" cy="325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0437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 example of Automaton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BBDC1-99E1-154A-93F9-301B32B28F3C}"/>
              </a:ext>
            </a:extLst>
          </p:cNvPr>
          <p:cNvSpPr txBox="1"/>
          <p:nvPr/>
        </p:nvSpPr>
        <p:spPr>
          <a:xfrm>
            <a:off x="2268200" y="4616040"/>
            <a:ext cx="491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hlinkClick r:id="rId3"/>
              </a:rPr>
              <a:t>Image Source: https://en.wikipedia.org/wiki/Turing_machine</a:t>
            </a:r>
            <a:endParaRPr lang="en-TW" dirty="0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FA51C876-2778-0C4D-A6EB-E047D9AA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05" y="1247614"/>
            <a:ext cx="4829189" cy="29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D04C8E5-F593-4A4A-9557-6024B13AE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993" y="2228001"/>
            <a:ext cx="2131877" cy="9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1642D7-F01C-3943-AF57-FBDEED2370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29" y="3167434"/>
            <a:ext cx="2002726" cy="948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95CD14-AF34-254C-809E-FE5EDC89413B}"/>
              </a:ext>
            </a:extLst>
          </p:cNvPr>
          <p:cNvSpPr txBox="1"/>
          <p:nvPr/>
        </p:nvSpPr>
        <p:spPr>
          <a:xfrm>
            <a:off x="40961" y="2200177"/>
            <a:ext cx="2105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state bounds of </a:t>
            </a:r>
          </a:p>
          <a:p>
            <a:pPr algn="ctr"/>
            <a:r>
              <a:rPr lang="en-TW" dirty="0"/>
              <a:t>busy beaver</a:t>
            </a:r>
          </a:p>
          <a:p>
            <a:pPr algn="ctr"/>
            <a:r>
              <a:rPr lang="en-US" dirty="0"/>
              <a:t>(</a:t>
            </a:r>
            <a:r>
              <a:rPr lang="en-US" dirty="0">
                <a:hlinkClick r:id="rId7"/>
              </a:rPr>
              <a:t>a</a:t>
            </a:r>
            <a:r>
              <a:rPr lang="en-TW" dirty="0">
                <a:hlinkClick r:id="rId7"/>
              </a:rPr>
              <a:t>ccording to Wikipedia</a:t>
            </a:r>
            <a:r>
              <a:rPr lang="en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2359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Non-Equilibrium Thermodynamics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3DF9114-B8C2-934C-B252-4E97D91C8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1" y="1678487"/>
            <a:ext cx="5221592" cy="3385742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A54257E-9AFE-9E45-B8FD-B742D5A6D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09" y="1099722"/>
            <a:ext cx="4540409" cy="2944055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F0CCC34D-45A0-B641-9350-72A6FA07B4D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385" y="3709372"/>
            <a:ext cx="2431915" cy="11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2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4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(Hyperlink in URL)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7486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Surprising Simplicity of Everything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12BA1DAE-29C7-2C41-A234-D323A7277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811678"/>
            <a:ext cx="4608282" cy="2886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F312-1230-1F43-B13A-FAC57DC3E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882" y="1103866"/>
            <a:ext cx="2456942" cy="37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9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Universality?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311700" y="4776296"/>
            <a:ext cx="8520600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What is in common between Bus Arrival, Riemann Zeta Function, Chicken Retina, and Quantized Energy?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CF29-4E7A-9F42-8C7F-B43D67D4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471" y="1017725"/>
            <a:ext cx="5547056" cy="35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Biology, Math, Physics, Society (Complex Systems):</a:t>
            </a:r>
          </a:p>
          <a:p>
            <a:pPr lvl="1"/>
            <a:r>
              <a:rPr lang="en-US" dirty="0"/>
              <a:t>Homeostasis</a:t>
            </a:r>
            <a:r>
              <a:rPr lang="en-US" altLang="zh-CN" dirty="0"/>
              <a:t>/</a:t>
            </a:r>
            <a:r>
              <a:rPr lang="zh-TW" altLang="en-US" dirty="0"/>
              <a:t>体内平衡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a steady state maintained by living system.  (Wikipedia)</a:t>
            </a:r>
            <a:endParaRPr lang="en-US" dirty="0"/>
          </a:p>
          <a:p>
            <a:pPr lvl="1"/>
            <a:r>
              <a:rPr lang="en-US" dirty="0"/>
              <a:t>Closed Loop/Feedback Loop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recursive structure that feed information back to itself.</a:t>
            </a:r>
            <a:r>
              <a:rPr lang="zh-CN" alt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Complex Systems : </a:t>
            </a:r>
            <a:r>
              <a:rPr lang="en-US" dirty="0">
                <a:hlinkClick r:id="rId4"/>
              </a:rPr>
              <a:t>Systems that exhibit properties, such as spontaneous order, homeostasis, feedback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Complex System related Ideas:</a:t>
            </a:r>
          </a:p>
          <a:p>
            <a:pPr lvl="1"/>
            <a:r>
              <a:rPr lang="en-US" dirty="0"/>
              <a:t>Cybernetics: The Theory and Practice of Control and Communication.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5231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995" y="547409"/>
            <a:ext cx="67004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2700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The Master Algorithm that will rule the world?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A2E2EC-088C-A548-84E2-B85EC8A64F2E}"/>
              </a:ext>
            </a:extLst>
          </p:cNvPr>
          <p:cNvSpPr txBox="1">
            <a:spLocks/>
          </p:cNvSpPr>
          <p:nvPr/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34F1E86F-CBF7-4DF7-824A-AB405C555AAE}" type="slidenum">
              <a:rPr lang="zh-CN" altLang="en-US" sz="1300">
                <a:solidFill>
                  <a:srgbClr val="000000"/>
                </a:solidFill>
                <a:latin typeface="Calibri"/>
                <a:ea typeface="宋体" panose="02010600030101010101" pitchFamily="2" charset="-122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30</a:t>
            </a:fld>
            <a:endParaRPr lang="zh-CN" altLang="en-US" sz="1300">
              <a:solidFill>
                <a:srgbClr val="00000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6E2DA-80D8-994A-BBDA-66095A96AA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41" y="1262285"/>
            <a:ext cx="2313333" cy="354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5B55F-7935-EA42-A453-C5356E8B8913}"/>
              </a:ext>
            </a:extLst>
          </p:cNvPr>
          <p:cNvSpPr txBox="1"/>
          <p:nvPr/>
        </p:nvSpPr>
        <p:spPr>
          <a:xfrm>
            <a:off x="3752175" y="2069660"/>
            <a:ext cx="50675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b="1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The thesis: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Processing data through a single universal learning algorithm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—</a:t>
            </a:r>
            <a:r>
              <a:rPr lang="zh-CN" altLang="en-US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can get </a:t>
            </a:r>
            <a:r>
              <a:rPr lang="en-US" altLang="zh-CN" sz="2000" b="1" i="1" kern="1200" dirty="0">
                <a:solidFill>
                  <a:srgbClr val="FF0000"/>
                </a:solidFill>
                <a:latin typeface="Calibri"/>
                <a:ea typeface="宋体" panose="02010600030101010101" pitchFamily="2" charset="-122"/>
                <a:cs typeface="+mn-cs"/>
              </a:rPr>
              <a:t>all the knowledge </a:t>
            </a:r>
            <a:r>
              <a:rPr lang="en-US" altLang="zh-CN" sz="2000" i="1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from the past, the present, and the future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2000" i="1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		Pedro </a:t>
            </a:r>
            <a:r>
              <a:rPr lang="en-US" sz="2000" i="1" kern="1200" dirty="0" err="1">
                <a:solidFill>
                  <a:prstClr val="white"/>
                </a:solidFill>
                <a:latin typeface="Calibri"/>
                <a:ea typeface="+mn-ea"/>
                <a:cs typeface="+mn-cs"/>
              </a:rPr>
              <a:t>Domingos</a:t>
            </a:r>
            <a:r>
              <a:rPr lang="en-US" sz="2000" i="1" kern="1200" dirty="0">
                <a:solidFill>
                  <a:prstClr val="white"/>
                </a:solidFill>
                <a:latin typeface="Calibri"/>
                <a:ea typeface="+mn-ea"/>
                <a:cs typeface="+mn-cs"/>
              </a:rPr>
              <a:t>, TMA, P. 25</a:t>
            </a:r>
            <a:endParaRPr lang="en-US" sz="2000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7BC8C-59F8-444A-9E70-4D7D6E07DBF2}"/>
              </a:ext>
            </a:extLst>
          </p:cNvPr>
          <p:cNvSpPr txBox="1"/>
          <p:nvPr/>
        </p:nvSpPr>
        <p:spPr>
          <a:xfrm>
            <a:off x="4944342" y="141693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Bill Gates recommended this book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CN" sz="1200" kern="1200" dirty="0">
                <a:solidFill>
                  <a:srgbClr val="FFFFFF"/>
                </a:solidFill>
                <a:latin typeface="Calibri"/>
                <a:ea typeface="宋体" panose="02010600030101010101" pitchFamily="2" charset="-122"/>
                <a:cs typeface="+mn-cs"/>
              </a:rPr>
              <a:t> in 2016 Code Conference</a:t>
            </a:r>
            <a:endParaRPr lang="en-US" sz="1200" kern="1200" dirty="0">
              <a:solidFill>
                <a:srgbClr val="FFFFFF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4E7B5-40BE-AB40-8A76-1EA2D8AC9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5" y="3262913"/>
            <a:ext cx="1058233" cy="150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170A3-5C7A-1A43-9AF3-F0FFEEA7A568}"/>
              </a:ext>
            </a:extLst>
          </p:cNvPr>
          <p:cNvSpPr txBox="1"/>
          <p:nvPr/>
        </p:nvSpPr>
        <p:spPr>
          <a:xfrm>
            <a:off x="179795" y="3033280"/>
            <a:ext cx="118494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Hans" sz="975" kern="1200" dirty="0">
                <a:solidFill>
                  <a:prstClr val="white"/>
                </a:solidFill>
                <a:latin typeface="Calibri"/>
                <a:ea typeface="宋体" panose="02010600030101010101" pitchFamily="2" charset="-122"/>
                <a:cs typeface="+mn-cs"/>
              </a:rPr>
              <a:t>Chinese Translation</a:t>
            </a:r>
            <a:endParaRPr lang="en-US" sz="975" kern="1200" dirty="0"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084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8987" y="118495"/>
            <a:ext cx="707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Five Flavors of Master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7E56B-260F-CD4B-A64E-DB22F29A91D8}"/>
              </a:ext>
            </a:extLst>
          </p:cNvPr>
          <p:cNvSpPr txBox="1"/>
          <p:nvPr/>
        </p:nvSpPr>
        <p:spPr>
          <a:xfrm>
            <a:off x="3652517" y="4794173"/>
            <a:ext cx="18389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Image Source: Master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FAA-55E7-BD43-A41B-BE02DAF2D4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917" y="835062"/>
            <a:ext cx="4027321" cy="3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49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92" y="328807"/>
            <a:ext cx="612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by John Baez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2C5EC04-3DDE-9649-AB92-C0E5BE0D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992" y="850155"/>
            <a:ext cx="2185892" cy="1042696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1FE5596-7FD2-814A-B93A-112699851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8" y="1988738"/>
            <a:ext cx="7429544" cy="2967310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E4DA8C81-A53F-514D-82B7-71159B5D5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8" y="187452"/>
            <a:ext cx="1382264" cy="1609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0F78C4-609B-A744-AB6C-4BF7E7E4C388}"/>
              </a:ext>
            </a:extLst>
          </p:cNvPr>
          <p:cNvSpPr txBox="1"/>
          <p:nvPr/>
        </p:nvSpPr>
        <p:spPr>
          <a:xfrm>
            <a:off x="228128" y="1569531"/>
            <a:ext cx="138226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</a:t>
            </a:r>
            <a:r>
              <a:rPr lang="en-TW" sz="800" dirty="0"/>
              <a:t>mage source: </a:t>
            </a:r>
            <a:r>
              <a:rPr lang="en-TW" sz="800" dirty="0">
                <a:hlinkClick r:id="rId5"/>
              </a:rPr>
              <a:t>wikipedia</a:t>
            </a:r>
            <a:endParaRPr lang="en-TW" sz="800" dirty="0"/>
          </a:p>
        </p:txBody>
      </p:sp>
    </p:spTree>
    <p:extLst>
      <p:ext uri="{BB962C8B-B14F-4D97-AF65-F5344CB8AC3E}">
        <p14:creationId xmlns:p14="http://schemas.microsoft.com/office/powerpoint/2010/main" val="688338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6160" y="292231"/>
            <a:ext cx="7771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white"/>
                </a:solidFill>
                <a:latin typeface="+mj-lt"/>
              </a:rPr>
              <a:t>The Rosetta Stone of Scientific Language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9E4DBF-4C36-7D40-A4CC-4A1F05DD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9337"/>
              </p:ext>
            </p:extLst>
          </p:nvPr>
        </p:nvGraphicFramePr>
        <p:xfrm>
          <a:off x="604516" y="1161542"/>
          <a:ext cx="8137148" cy="350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87">
                  <a:extLst>
                    <a:ext uri="{9D8B030D-6E8A-4147-A177-3AD203B41FA5}">
                      <a16:colId xmlns:a16="http://schemas.microsoft.com/office/drawing/2014/main" val="866378250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812702753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3086915046"/>
                    </a:ext>
                  </a:extLst>
                </a:gridCol>
                <a:gridCol w="2034287">
                  <a:extLst>
                    <a:ext uri="{9D8B030D-6E8A-4147-A177-3AD203B41FA5}">
                      <a16:colId xmlns:a16="http://schemas.microsoft.com/office/drawing/2014/main" val="2717269648"/>
                    </a:ext>
                  </a:extLst>
                </a:gridCol>
              </a:tblGrid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Biology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Math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Physics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Cybernetics/System Sciences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383985018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Homeostasis/DNA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Iterative/Recursive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Multi-Scale Interactions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Feedback Loops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7954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Cellular Construction/Boundary 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Difference/Differentiation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Data Collection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09872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Lifespan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Spacetime Accumulation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Statistical 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8532565"/>
                  </a:ext>
                </a:extLst>
              </a:tr>
              <a:tr h="698551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Entropy Negation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Numbers/Generative Name Spaces/Algebras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“Unified” Theory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From Theory to Applications and 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88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77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74" y="264799"/>
            <a:ext cx="871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+mj-lt"/>
              </a:rPr>
              <a:t>A Computable Language for Real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7685-B280-5A49-AD18-5B8FFEFE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225296"/>
            <a:ext cx="2266952" cy="330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8B129-62F6-7844-B186-DB878492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62" y="970904"/>
            <a:ext cx="2754809" cy="3998358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DEE826-BACA-C84C-9353-8F0FFEF33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970904"/>
            <a:ext cx="3068022" cy="1816724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50D8496A-EA89-9C4E-AB32-77D64218D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603" y="2926457"/>
            <a:ext cx="3068022" cy="1816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EDB5A0-CD9E-F544-918E-1D33857923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9670" y="2217043"/>
            <a:ext cx="929747" cy="13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9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Homeostasis comes from </a:t>
            </a:r>
            <a:r>
              <a:rPr lang="en-US" altLang="zh-CN" dirty="0"/>
              <a:t>Feedback Loop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Non-Equilibrium Homeostasis are rare compared to the majority of matter states</a:t>
            </a:r>
          </a:p>
          <a:p>
            <a:endParaRPr lang="en-US" dirty="0"/>
          </a:p>
          <a:p>
            <a:r>
              <a:rPr lang="en-US" dirty="0"/>
              <a:t>Causality, Consciousness, and Statistical Correlation are hardly separable.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Data Science is Universal and Scale-Free </a:t>
            </a:r>
          </a:p>
          <a:p>
            <a:pPr lvl="1"/>
            <a:r>
              <a:rPr lang="en-US" dirty="0"/>
              <a:t>Applicable to Biology, Math, Physics, Society, or any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60591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Students Actions before Monday October 5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Catching up on </a:t>
            </a:r>
            <a:r>
              <a:rPr lang="en-TW" dirty="0">
                <a:hlinkClick r:id="rId2"/>
              </a:rPr>
              <a:t>toyhouse.wiki:81</a:t>
            </a:r>
            <a:r>
              <a:rPr lang="en-TW" dirty="0"/>
              <a:t> with all content</a:t>
            </a:r>
          </a:p>
          <a:p>
            <a:pPr lvl="1"/>
            <a:r>
              <a:rPr lang="en-TW" dirty="0"/>
              <a:t>Use Templates for your weekly learning summary</a:t>
            </a:r>
          </a:p>
          <a:p>
            <a:pPr lvl="1"/>
            <a:r>
              <a:rPr lang="en-TW" dirty="0"/>
              <a:t>Create a link in your personal page to your Final report page</a:t>
            </a:r>
          </a:p>
          <a:p>
            <a:pPr lvl="1"/>
            <a:r>
              <a:rPr lang="en-TW" dirty="0"/>
              <a:t>Work with other students as a team</a:t>
            </a:r>
          </a:p>
          <a:p>
            <a:pPr lvl="2"/>
            <a:r>
              <a:rPr lang="en-TW" dirty="0"/>
              <a:t>Assign tasks to each other</a:t>
            </a:r>
          </a:p>
          <a:p>
            <a:pPr lvl="3"/>
            <a:r>
              <a:rPr lang="en-TW" dirty="0"/>
              <a:t>Librarian, Writer, Mediator</a:t>
            </a:r>
          </a:p>
          <a:p>
            <a:pPr lvl="2"/>
            <a:r>
              <a:rPr lang="en-TW" dirty="0"/>
              <a:t>Pick a topic and Create an outline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Science as an Evolutionary Process for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29432995-03AC-5B4F-B590-8A9E8C6B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283" y="1183842"/>
            <a:ext cx="2186403" cy="3339233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4DE2E50-3694-1045-85F1-D690A4E06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94" y="1272259"/>
            <a:ext cx="1382749" cy="172843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68BCC13-848F-884B-8A24-61383818E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42916"/>
              </p:ext>
            </p:extLst>
          </p:nvPr>
        </p:nvGraphicFramePr>
        <p:xfrm>
          <a:off x="0" y="2844595"/>
          <a:ext cx="3025271" cy="1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0F1E8989-9B41-B64D-BD78-39FF31C18EB1}"/>
              </a:ext>
            </a:extLst>
          </p:cNvPr>
          <p:cNvSpPr/>
          <p:nvPr/>
        </p:nvSpPr>
        <p:spPr>
          <a:xfrm rot="3248599">
            <a:off x="2000823" y="2574892"/>
            <a:ext cx="140165" cy="351464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582A6-30A3-A143-873F-E79F4C10BCBA}"/>
              </a:ext>
            </a:extLst>
          </p:cNvPr>
          <p:cNvSpPr txBox="1"/>
          <p:nvPr/>
        </p:nvSpPr>
        <p:spPr>
          <a:xfrm>
            <a:off x="1887425" y="2706095"/>
            <a:ext cx="150273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900" dirty="0">
                <a:solidFill>
                  <a:schemeClr val="tx1"/>
                </a:solidFill>
              </a:rPr>
              <a:t>s</a:t>
            </a:r>
            <a:r>
              <a:rPr kumimoji="0" lang="en-TW" sz="9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7659C-6A0E-CF44-9B61-E4FCA8B8BC2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479" y="1043996"/>
            <a:ext cx="1022312" cy="1568386"/>
          </a:xfrm>
          <a:prstGeom prst="rect">
            <a:avLst/>
          </a:prstGeom>
        </p:spPr>
      </p:pic>
      <p:pic>
        <p:nvPicPr>
          <p:cNvPr id="13" name="Picture 2">
            <a:hlinkClick r:id="rId13"/>
            <a:extLst>
              <a:ext uri="{FF2B5EF4-FFF2-40B4-BE49-F238E27FC236}">
                <a16:creationId xmlns:a16="http://schemas.microsoft.com/office/drawing/2014/main" id="{C76388EA-11D4-2F48-9612-AA8A341E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555" y="3600911"/>
            <a:ext cx="2572425" cy="1218328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6A862-E6A0-204F-95DE-35E03E83625D}"/>
              </a:ext>
            </a:extLst>
          </p:cNvPr>
          <p:cNvSpPr txBox="1"/>
          <p:nvPr/>
        </p:nvSpPr>
        <p:spPr>
          <a:xfrm>
            <a:off x="6772565" y="314691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Prof. </a:t>
            </a:r>
            <a:r>
              <a:rPr lang="en-TW" dirty="0">
                <a:hlinkClick r:id="rId5"/>
              </a:rPr>
              <a:t>Bruno Latour</a:t>
            </a:r>
            <a:endParaRPr lang="en-TW" dirty="0"/>
          </a:p>
        </p:txBody>
      </p:sp>
      <p:pic>
        <p:nvPicPr>
          <p:cNvPr id="14" name="Picture 13">
            <a:hlinkClick r:id="rId15"/>
            <a:extLst>
              <a:ext uri="{FF2B5EF4-FFF2-40B4-BE49-F238E27FC236}">
                <a16:creationId xmlns:a16="http://schemas.microsoft.com/office/drawing/2014/main" id="{EE9CAB4C-47C9-8449-9C82-DAFE42E15C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083" y="3215307"/>
            <a:ext cx="692342" cy="10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witness</a:t>
            </a:r>
            <a:r>
              <a:rPr lang="en-US" dirty="0">
                <a:solidFill>
                  <a:schemeClr val="tx1"/>
                </a:solidFill>
              </a:rPr>
              <a:t> shared Time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1088236"/>
            <a:ext cx="4512215" cy="3771781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890" y="1088236"/>
            <a:ext cx="2343646" cy="369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54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Double Helix and Life Forms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1948A-B145-204B-8B5A-DBFD7557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4" y="1932749"/>
            <a:ext cx="3166278" cy="2646706"/>
          </a:xfrm>
          <a:prstGeom prst="rect">
            <a:avLst/>
          </a:prstGeom>
        </p:spPr>
      </p:pic>
      <p:pic>
        <p:nvPicPr>
          <p:cNvPr id="20" name="Picture 19">
            <a:hlinkClick r:id="rId3"/>
            <a:extLst>
              <a:ext uri="{FF2B5EF4-FFF2-40B4-BE49-F238E27FC236}">
                <a16:creationId xmlns:a16="http://schemas.microsoft.com/office/drawing/2014/main" id="{FBE76E0B-DFDE-B34C-9558-5550C09C1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1" y="816600"/>
            <a:ext cx="704220" cy="110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B29EAC7F-94FA-144C-B662-2C2D1ACE3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27" y="1932748"/>
            <a:ext cx="3164136" cy="264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429AA-1487-484A-8702-BD5D7DE9898D}"/>
              </a:ext>
            </a:extLst>
          </p:cNvPr>
          <p:cNvSpPr txBox="1"/>
          <p:nvPr/>
        </p:nvSpPr>
        <p:spPr>
          <a:xfrm>
            <a:off x="4741638" y="4673040"/>
            <a:ext cx="2771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Source: </a:t>
            </a:r>
            <a:r>
              <a:rPr lang="en-US" dirty="0" err="1">
                <a:hlinkClick r:id="rId7"/>
              </a:rPr>
              <a:t>Salieb-Beugelaar</a:t>
            </a:r>
            <a:endParaRPr lang="en-TW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7A615-2740-C948-BE2F-4E7B1E0381C5}"/>
              </a:ext>
            </a:extLst>
          </p:cNvPr>
          <p:cNvSpPr txBox="1"/>
          <p:nvPr/>
        </p:nvSpPr>
        <p:spPr>
          <a:xfrm>
            <a:off x="2222639" y="1151484"/>
            <a:ext cx="46987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What is interesting about Double Helix?</a:t>
            </a:r>
          </a:p>
          <a:p>
            <a:pPr algn="ctr"/>
            <a:endParaRPr lang="en-TW" dirty="0"/>
          </a:p>
          <a:p>
            <a:pPr algn="ctr"/>
            <a:r>
              <a:rPr lang="en-TW" dirty="0"/>
              <a:t>It is a simple structure that has </a:t>
            </a:r>
            <a:r>
              <a:rPr lang="en-TW" b="1" i="1" dirty="0"/>
              <a:t>Iteration</a:t>
            </a:r>
            <a:r>
              <a:rPr lang="en-TW" dirty="0"/>
              <a:t> and </a:t>
            </a:r>
            <a:r>
              <a:rPr lang="en-TW" b="1" i="1" dirty="0"/>
              <a:t>Branching</a:t>
            </a:r>
            <a:r>
              <a:rPr lang="en-TW" dirty="0"/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53FF-701A-1647-87FD-EFC06A7B2FBD}"/>
              </a:ext>
            </a:extLst>
          </p:cNvPr>
          <p:cNvSpPr txBox="1"/>
          <p:nvPr/>
        </p:nvSpPr>
        <p:spPr>
          <a:xfrm>
            <a:off x="836741" y="4533597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complexity of the structure </a:t>
            </a:r>
          </a:p>
          <a:p>
            <a:pPr algn="ctr"/>
            <a:r>
              <a:rPr lang="en-TW" dirty="0"/>
              <a:t>determines the updating clockspeed.</a:t>
            </a:r>
          </a:p>
        </p:txBody>
      </p:sp>
    </p:spTree>
    <p:extLst>
      <p:ext uri="{BB962C8B-B14F-4D97-AF65-F5344CB8AC3E}">
        <p14:creationId xmlns:p14="http://schemas.microsoft.com/office/powerpoint/2010/main" val="51102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Biological Iterations and Branching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01194D-7281-314C-B41B-089000ECB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382" y="1089403"/>
            <a:ext cx="6099236" cy="39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2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Updating Name Space to </a:t>
            </a:r>
            <a:r>
              <a:rPr lang="en-US" dirty="0">
                <a:solidFill>
                  <a:srgbClr val="FF0000"/>
                </a:solidFill>
              </a:rPr>
              <a:t>across</a:t>
            </a:r>
            <a:r>
              <a:rPr lang="en-US" dirty="0">
                <a:solidFill>
                  <a:schemeClr val="tx1"/>
                </a:solidFill>
              </a:rPr>
              <a:t> time scales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213537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a, Rajasthan, Sheep herders Stock Photo - Alamy">
            <a:hlinkClick r:id="rId9"/>
            <a:extLst>
              <a:ext uri="{FF2B5EF4-FFF2-40B4-BE49-F238E27FC236}">
                <a16:creationId xmlns:a16="http://schemas.microsoft.com/office/drawing/2014/main" id="{EF4D2705-BB4C-B54F-9A30-9F3EAD7DA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9979" y="3823358"/>
            <a:ext cx="1388136" cy="101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RISPR spin-off causes unintended typos in DNA | Science News">
            <a:hlinkClick r:id="rId11"/>
            <a:extLst>
              <a:ext uri="{FF2B5EF4-FFF2-40B4-BE49-F238E27FC236}">
                <a16:creationId xmlns:a16="http://schemas.microsoft.com/office/drawing/2014/main" id="{9340DDBB-E62D-914B-A2F3-0AB7068B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43" y="3784655"/>
            <a:ext cx="1828447" cy="9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Eaters - YouTube">
            <a:hlinkClick r:id="rId13"/>
            <a:extLst>
              <a:ext uri="{FF2B5EF4-FFF2-40B4-BE49-F238E27FC236}">
                <a16:creationId xmlns:a16="http://schemas.microsoft.com/office/drawing/2014/main" id="{9E42A041-3993-6D46-AE90-A56C4FC2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0191" y="1572407"/>
            <a:ext cx="1767553" cy="9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354071-07A2-E14A-B75F-7143664746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44" y="697239"/>
            <a:ext cx="669511" cy="5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0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627144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4413</TotalTime>
  <Words>1103</Words>
  <Application>Microsoft Macintosh PowerPoint</Application>
  <PresentationFormat>On-screen Show (16:9)</PresentationFormat>
  <Paragraphs>185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Simple Light</vt:lpstr>
      <vt:lpstr>3_Office Theme</vt:lpstr>
      <vt:lpstr>超越学科界限的认知基础 Transdisciplinary Cognitive Foundation  Complex Systems:  from biology to math, physic, and society Week 3</vt:lpstr>
      <vt:lpstr>Please just WATCH,  while asking yourself the following question: Why matter rarely stay in liquid form, compared to solids and gases?</vt:lpstr>
      <vt:lpstr>Glossary</vt:lpstr>
      <vt:lpstr>Science as an Evolutionary Process for NsM</vt:lpstr>
      <vt:lpstr>Updating Name Space to witness shared Time</vt:lpstr>
      <vt:lpstr>Double Helix and Life Forms</vt:lpstr>
      <vt:lpstr>Biological Iterations and Branching</vt:lpstr>
      <vt:lpstr>Updating Name Space to across time scales</vt:lpstr>
      <vt:lpstr>Time and Trust-worthiness in NsM</vt:lpstr>
      <vt:lpstr>Trust-worthy Name Space?</vt:lpstr>
      <vt:lpstr>Authenticated Name Space?</vt:lpstr>
      <vt:lpstr>Public-Private Key NsM Infrastructures</vt:lpstr>
      <vt:lpstr>From Biology to Society of Mind</vt:lpstr>
      <vt:lpstr>The Pursuit of a Unified Representation</vt:lpstr>
      <vt:lpstr>Computable Logic and Types of “Birds”</vt:lpstr>
      <vt:lpstr>The Names of Birds (Functions)</vt:lpstr>
      <vt:lpstr>Biology and Physiology</vt:lpstr>
      <vt:lpstr>Industrial and World Dynamics</vt:lpstr>
      <vt:lpstr>Scales: In Physical and Social Systems</vt:lpstr>
      <vt:lpstr>Cybernetics: Communication and Control</vt:lpstr>
      <vt:lpstr>Cybernetics and the Social Behavioral Science</vt:lpstr>
      <vt:lpstr>Alan Turing’s Papers</vt:lpstr>
      <vt:lpstr>The Hierarchy of Complexity</vt:lpstr>
      <vt:lpstr>An example of Automaton</vt:lpstr>
      <vt:lpstr>Non-Equilibrium Thermodynamics</vt:lpstr>
      <vt:lpstr>The Book of Why</vt:lpstr>
      <vt:lpstr>What, How and Why</vt:lpstr>
      <vt:lpstr>The Surprising Simplicity of Everything</vt:lpstr>
      <vt:lpstr>What is Universality?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Students Actions before Monday October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675</cp:revision>
  <dcterms:modified xsi:type="dcterms:W3CDTF">2020-09-28T11:15:14Z</dcterms:modified>
</cp:coreProperties>
</file>